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79647-93D3-4747-80C7-F12D7765DE8F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D3052-84AA-4C3B-8138-CC3779B1D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7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79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3795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BE9DCD0-CB37-4E78-80D0-A6CFAC5B0DD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3795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3795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0CB4E8-7083-44CA-B17A-40A5157C48C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8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89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3898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06FFD9-3A0D-4D52-9110-4F72965F555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3898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3898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CC5F306-0DBF-4629-9D16-D69762F20D79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0003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0BF4563-CB0D-4D8B-A7EA-8662917F7C2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000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000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631208-149F-4EC6-A704-21E2135FE74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6400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00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1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10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102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856B7DD-B170-45A8-A2F6-548A581AA8F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103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103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1A3D9B-EF43-49DD-99D8-9694E3B25FB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2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20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205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AAD5FA9-9BE7-40B1-A097-8C08E758D450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205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205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AEA4064-1978-48A0-A74E-ED42B2F0B71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3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30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307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B895354-D09F-45A0-97F6-7B9C66B08E04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307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6195F99-DD58-4052-9031-63C01EEE362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64512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8C5B88-3FC2-4209-B8BA-0E1F56335505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64512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64512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E941ADA-A8AE-4EF8-9A94-8231E27244A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5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84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9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6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4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3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1B8F79CE-9351-4B87-8234-BB1E6646ED5A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BE9FC180-E6B3-457F-8819-E586B7C3E97F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4.wav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Social Security &amp;</a:t>
            </a:r>
            <a:br>
              <a:rPr lang="en-US" smtClean="0"/>
            </a:br>
            <a:r>
              <a:rPr lang="en-US" smtClean="0"/>
              <a:t>RR Retirement Tier 1 (Blue Form)</a:t>
            </a:r>
          </a:p>
        </p:txBody>
      </p:sp>
      <p:sp>
        <p:nvSpPr>
          <p:cNvPr id="229379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Line 20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Tab 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17 Chapter 11</a:t>
            </a:r>
          </a:p>
        </p:txBody>
      </p:sp>
      <p:pic>
        <p:nvPicPr>
          <p:cNvPr id="10" name="~PP32445.WAV">
            <a:hlinkClick r:id="" action="ppaction://media"/>
          </p:cNvPr>
          <p:cNvPicPr>
            <a:picLocks noRot="1" noChangeAspect="1"/>
          </p:cNvPicPr>
          <p:nvPr>
            <a:wavAudioFile r:embed="rId1" name="~PP371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4491-14 Income - Social Security Benefits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22938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2938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CF2DA53-EF12-4613-8683-94ED03A645F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229384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7085"/>
      </p:ext>
    </p:extLst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on Social Security benefits 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Up to 85% of benefits can be taxable </a:t>
            </a:r>
          </a:p>
          <a:p>
            <a:pPr eaLnBrk="1" hangingPunct="1">
              <a:defRPr/>
            </a:pPr>
            <a:r>
              <a:rPr lang="en-US" dirty="0" smtClean="0"/>
              <a:t>May be taxable if one-half of social security plus all other income (including tax-exempt interest) is greater than:</a:t>
            </a:r>
          </a:p>
          <a:p>
            <a:pPr lvl="1" eaLnBrk="1" hangingPunct="1">
              <a:defRPr/>
            </a:pPr>
            <a:r>
              <a:rPr lang="en-US" dirty="0" smtClean="0"/>
              <a:t>$32,000 MFJ</a:t>
            </a:r>
          </a:p>
          <a:p>
            <a:pPr lvl="1" eaLnBrk="1" hangingPunct="1">
              <a:defRPr/>
            </a:pPr>
            <a:r>
              <a:rPr lang="en-US" dirty="0" smtClean="0"/>
              <a:t>$25,000 single, HOH or qualified widow</a:t>
            </a:r>
          </a:p>
          <a:p>
            <a:pPr lvl="1" eaLnBrk="1" hangingPunct="1">
              <a:defRPr/>
            </a:pPr>
            <a:r>
              <a:rPr lang="en-US" dirty="0" smtClean="0"/>
              <a:t>$25,000 MFS/lived apart all year</a:t>
            </a:r>
          </a:p>
          <a:p>
            <a:pPr lvl="1" eaLnBrk="1" hangingPunct="1">
              <a:defRPr/>
            </a:pPr>
            <a:r>
              <a:rPr lang="en-US" dirty="0" smtClean="0"/>
              <a:t>$0 MFS/lived together any part of year </a:t>
            </a:r>
          </a:p>
          <a:p>
            <a:pPr eaLnBrk="1" hangingPunct="1">
              <a:defRPr/>
            </a:pPr>
            <a:r>
              <a:rPr lang="en-US" dirty="0" err="1" smtClean="0"/>
              <a:t>TaxWise</a:t>
            </a:r>
            <a:r>
              <a:rPr lang="en-US" dirty="0" smtClean="0"/>
              <a:t> calculates taxable amount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3040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04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F440A0-5F31-4F98-97BF-EB6F91729B25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23040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2461.WAV">
            <a:hlinkClick r:id="" action="ppaction://media"/>
          </p:cNvPr>
          <p:cNvPicPr>
            <a:picLocks noRot="1" noChangeAspect="1"/>
          </p:cNvPicPr>
          <p:nvPr>
            <a:wavAudioFile r:embed="rId1" name="~PP343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523921"/>
      </p:ext>
    </p:extLst>
  </p:cSld>
  <p:clrMapOvr>
    <a:masterClrMapping/>
  </p:clrMapOvr>
  <p:transition advTm="670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696595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875" name="Line 3"/>
          <p:cNvSpPr>
            <a:spLocks noChangeShapeType="1"/>
          </p:cNvSpPr>
          <p:nvPr/>
        </p:nvSpPr>
        <p:spPr bwMode="auto">
          <a:xfrm>
            <a:off x="4360863" y="914400"/>
            <a:ext cx="868362" cy="703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6" name="Line 4"/>
          <p:cNvSpPr>
            <a:spLocks noChangeShapeType="1"/>
          </p:cNvSpPr>
          <p:nvPr/>
        </p:nvSpPr>
        <p:spPr bwMode="auto">
          <a:xfrm>
            <a:off x="4219575" y="3048000"/>
            <a:ext cx="798513" cy="6572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7" name="Line 5"/>
          <p:cNvSpPr>
            <a:spLocks noChangeShapeType="1"/>
          </p:cNvSpPr>
          <p:nvPr/>
        </p:nvSpPr>
        <p:spPr bwMode="auto">
          <a:xfrm>
            <a:off x="984250" y="2438400"/>
            <a:ext cx="633413" cy="5397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9878" name="Line 6"/>
          <p:cNvSpPr>
            <a:spLocks noChangeShapeType="1"/>
          </p:cNvSpPr>
          <p:nvPr/>
        </p:nvSpPr>
        <p:spPr bwMode="auto">
          <a:xfrm>
            <a:off x="914400" y="3211513"/>
            <a:ext cx="609600" cy="469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31" name="Date Placeholder 7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143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699A50-238D-4174-B2E3-974675D40C1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231433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11" name="~PP22461.WAV">
            <a:hlinkClick r:id="" action="ppaction://media"/>
          </p:cNvPr>
          <p:cNvPicPr>
            <a:picLocks noRot="1" noChangeAspect="1"/>
          </p:cNvPicPr>
          <p:nvPr>
            <a:wavAudioFile r:embed="rId1" name="~PP271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458797"/>
      </p:ext>
    </p:extLst>
  </p:cSld>
  <p:clrMapOvr>
    <a:masterClrMapping/>
  </p:clrMapOvr>
  <p:transition advTm="64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19875" grpId="0" animBg="1"/>
      <p:bldP spid="719876" grpId="0" animBg="1"/>
      <p:bldP spid="719877" grpId="0" animBg="1"/>
      <p:bldP spid="7198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SS &amp; RR Tier 1 </a:t>
            </a:r>
            <a:br>
              <a:rPr lang="en-US" sz="3800" smtClean="0"/>
            </a:br>
            <a:r>
              <a:rPr lang="en-US" sz="3800" smtClean="0"/>
              <a:t>Tax Wise 1040 Income Worksheet 1</a:t>
            </a:r>
          </a:p>
        </p:txBody>
      </p:sp>
      <p:pic>
        <p:nvPicPr>
          <p:cNvPr id="2324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382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6712" name="Line 8"/>
          <p:cNvSpPr>
            <a:spLocks noChangeShapeType="1"/>
          </p:cNvSpPr>
          <p:nvPr/>
        </p:nvSpPr>
        <p:spPr bwMode="auto">
          <a:xfrm flipV="1">
            <a:off x="3910013" y="4772025"/>
            <a:ext cx="1195387" cy="1635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13" name="Line 9"/>
          <p:cNvSpPr>
            <a:spLocks noChangeShapeType="1"/>
          </p:cNvSpPr>
          <p:nvPr/>
        </p:nvSpPr>
        <p:spPr bwMode="auto">
          <a:xfrm flipV="1">
            <a:off x="3862388" y="5076825"/>
            <a:ext cx="1243012" cy="1873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14" name="Line 10"/>
          <p:cNvSpPr>
            <a:spLocks noChangeShapeType="1"/>
          </p:cNvSpPr>
          <p:nvPr/>
        </p:nvSpPr>
        <p:spPr bwMode="auto">
          <a:xfrm flipV="1">
            <a:off x="3956050" y="5381625"/>
            <a:ext cx="1101725" cy="1158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715" name="Line 11"/>
          <p:cNvSpPr>
            <a:spLocks noChangeShapeType="1"/>
          </p:cNvSpPr>
          <p:nvPr/>
        </p:nvSpPr>
        <p:spPr bwMode="auto">
          <a:xfrm flipV="1">
            <a:off x="3956050" y="5591175"/>
            <a:ext cx="1079500" cy="1412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~PP12477.WAV">
            <a:hlinkClick r:id="" action="ppaction://media"/>
          </p:cNvPr>
          <p:cNvPicPr>
            <a:picLocks noRot="1" noChangeAspect="1"/>
          </p:cNvPicPr>
          <p:nvPr>
            <a:wavAudioFile r:embed="rId2" name="~PP1445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7" name="Date Placeholder 9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245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19AB11-0B6A-458C-B3C4-A29DED2EE2F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232459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00644"/>
      </p:ext>
    </p:extLst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56712" grpId="0" animBg="1"/>
      <p:bldP spid="456713" grpId="0" animBg="1"/>
      <p:bldP spid="456714" grpId="0" animBg="1"/>
      <p:bldP spid="4567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on RR Retirement Tier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Railroad Retirement Tier 1 – Blue Form (Pub 915)</a:t>
            </a:r>
          </a:p>
          <a:p>
            <a:pPr lvl="1" eaLnBrk="1" hangingPunct="1"/>
            <a:r>
              <a:rPr lang="en-US" smtClean="0"/>
              <a:t>RRB-1099</a:t>
            </a:r>
          </a:p>
          <a:p>
            <a:pPr lvl="1" eaLnBrk="1" hangingPunct="1"/>
            <a:r>
              <a:rPr lang="en-US" smtClean="0"/>
              <a:t>Same Rules as Social Security</a:t>
            </a:r>
          </a:p>
        </p:txBody>
      </p:sp>
      <p:pic>
        <p:nvPicPr>
          <p:cNvPr id="10" name="~PP22477.WAV">
            <a:hlinkClick r:id="" action="ppaction://media"/>
          </p:cNvPr>
          <p:cNvPicPr>
            <a:picLocks noRot="1" noChangeAspect="1"/>
          </p:cNvPicPr>
          <p:nvPr>
            <a:wavAudioFile r:embed="rId1" name="~PP203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7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34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5607E2-C25D-45F2-A61C-35AA4003E64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233479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59752"/>
      </p:ext>
    </p:extLst>
  </p:cSld>
  <p:clrMapOvr>
    <a:masterClrMapping/>
  </p:clrMapOvr>
  <p:transition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Social Security &amp; Equivalent Railroad Retirement Benefits</a:t>
            </a:r>
          </a:p>
        </p:txBody>
      </p:sp>
      <p:pic>
        <p:nvPicPr>
          <p:cNvPr id="234499" name="Picture 4" descr="RRB-10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1" name="Line 5"/>
          <p:cNvSpPr>
            <a:spLocks noChangeShapeType="1"/>
          </p:cNvSpPr>
          <p:nvPr/>
        </p:nvSpPr>
        <p:spPr bwMode="auto">
          <a:xfrm flipV="1">
            <a:off x="3429000" y="3581400"/>
            <a:ext cx="3581400" cy="1295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62" name="Line 6"/>
          <p:cNvSpPr>
            <a:spLocks noChangeShapeType="1"/>
          </p:cNvSpPr>
          <p:nvPr/>
        </p:nvSpPr>
        <p:spPr bwMode="auto">
          <a:xfrm>
            <a:off x="3505200" y="5029200"/>
            <a:ext cx="3505200" cy="7620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663" name="Line 7"/>
          <p:cNvSpPr>
            <a:spLocks noChangeShapeType="1"/>
          </p:cNvSpPr>
          <p:nvPr/>
        </p:nvSpPr>
        <p:spPr bwMode="auto">
          <a:xfrm>
            <a:off x="990600" y="5105400"/>
            <a:ext cx="3429000" cy="68580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~PP32477.WAV">
            <a:hlinkClick r:id="" action="ppaction://media"/>
          </p:cNvPr>
          <p:cNvPicPr>
            <a:picLocks noRot="1" noChangeAspect="1"/>
          </p:cNvPicPr>
          <p:nvPr>
            <a:wavAudioFile r:embed="rId2" name="~PP370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4" name="Date Placeholder 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450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74CE8B-39E5-4C8B-BC89-A1658024374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234506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285518"/>
      </p:ext>
    </p:extLst>
  </p:cSld>
  <p:clrMapOvr>
    <a:masterClrMapping/>
  </p:clrMapOvr>
  <p:transition advTm="2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54661" grpId="0" animBg="1"/>
      <p:bldP spid="454662" grpId="0" animBg="1"/>
      <p:bldP spid="4546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FOREIGN OLD AGE PAYMENTS</a:t>
            </a:r>
          </a:p>
        </p:txBody>
      </p:sp>
      <p:sp>
        <p:nvSpPr>
          <p:cNvPr id="235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Old age payments from Canada and Germany</a:t>
            </a:r>
          </a:p>
          <a:p>
            <a:pPr eaLnBrk="1" hangingPunct="1"/>
            <a:r>
              <a:rPr lang="en-US" smtClean="0"/>
              <a:t>By treaty are added to/treated as Social Security (Pub 115)</a:t>
            </a:r>
          </a:p>
          <a:p>
            <a:pPr eaLnBrk="1" hangingPunct="1"/>
            <a:r>
              <a:rPr lang="en-US" smtClean="0"/>
              <a:t>Taxpayer must have converted amount into US dollars (bank statement shows)</a:t>
            </a:r>
          </a:p>
          <a:p>
            <a:pPr eaLnBrk="1" hangingPunct="1"/>
            <a:r>
              <a:rPr lang="en-US" smtClean="0"/>
              <a:t>Not pensions</a:t>
            </a:r>
          </a:p>
        </p:txBody>
      </p:sp>
      <p:sp>
        <p:nvSpPr>
          <p:cNvPr id="2355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5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E74443-1B58-413F-B551-E4334184131C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23552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24" name="~PP1249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78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250089"/>
      </p:ext>
    </p:extLst>
  </p:cSld>
  <p:clrMapOvr>
    <a:masterClrMapping/>
  </p:clrMapOvr>
  <p:transition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Lump Sum Social Security Payments For Prior Years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SSA-1099A, Box 3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 be handled only by counselors trained in Lump Sum Social Security Payments</a:t>
            </a:r>
          </a:p>
          <a:p>
            <a:pPr eaLnBrk="1" hangingPunct="1"/>
            <a:endParaRPr lang="en-US" smtClean="0"/>
          </a:p>
        </p:txBody>
      </p:sp>
      <p:pic>
        <p:nvPicPr>
          <p:cNvPr id="9" name="~PP12492.WAV">
            <a:hlinkClick r:id="" action="ppaction://media"/>
          </p:cNvPr>
          <p:cNvPicPr>
            <a:picLocks noRot="1" noChangeAspect="1"/>
          </p:cNvPicPr>
          <p:nvPr>
            <a:wavAudioFile r:embed="rId1" name="~PP1906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9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2365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1A995BE-CBA8-4AEF-804D-9DBDD2CC683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236551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49622"/>
      </p:ext>
    </p:extLst>
  </p:cSld>
  <p:clrMapOvr>
    <a:masterClrMapping/>
  </p:clrMapOvr>
  <p:transition advTm="9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9.3|8.3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5.5|3.9"/>
</p:tagLst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314</Words>
  <Application>Microsoft Office PowerPoint</Application>
  <PresentationFormat>On-screen Show (4:3)</PresentationFormat>
  <Paragraphs>82</Paragraphs>
  <Slides>8</Slides>
  <Notes>8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NJ Template 06</vt:lpstr>
      <vt:lpstr>Social Security &amp; RR Retirement Tier 1 (Blue Form)</vt:lpstr>
      <vt:lpstr>Tax on Social Security benefits </vt:lpstr>
      <vt:lpstr>PowerPoint Presentation</vt:lpstr>
      <vt:lpstr>SS &amp; RR Tier 1  Tax Wise 1040 Income Worksheet 1</vt:lpstr>
      <vt:lpstr>Tax on RR Retirement Tier 1</vt:lpstr>
      <vt:lpstr>Social Security &amp; Equivalent Railroad Retirement Benefits</vt:lpstr>
      <vt:lpstr>FOREIGN OLD AGE PAYMENTS</vt:lpstr>
      <vt:lpstr>Lump Sum Social Security Payments For Prior Years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Security &amp; RR Retirement Tier 1 (Blue Form)</dc:title>
  <dc:creator>HershAl</dc:creator>
  <cp:lastModifiedBy>HershAl</cp:lastModifiedBy>
  <cp:revision>2</cp:revision>
  <dcterms:created xsi:type="dcterms:W3CDTF">2012-01-07T00:34:27Z</dcterms:created>
  <dcterms:modified xsi:type="dcterms:W3CDTF">2012-01-07T00:34:28Z</dcterms:modified>
</cp:coreProperties>
</file>